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</p:sldMasterIdLst>
  <p:notesMasterIdLst>
    <p:notesMasterId r:id="rId55"/>
  </p:notesMasterIdLst>
  <p:sldIdLst>
    <p:sldId id="278" r:id="rId3"/>
    <p:sldId id="300" r:id="rId4"/>
    <p:sldId id="347" r:id="rId5"/>
    <p:sldId id="336" r:id="rId6"/>
    <p:sldId id="338" r:id="rId7"/>
    <p:sldId id="290" r:id="rId8"/>
    <p:sldId id="337" r:id="rId9"/>
    <p:sldId id="307" r:id="rId10"/>
    <p:sldId id="339" r:id="rId11"/>
    <p:sldId id="297" r:id="rId12"/>
    <p:sldId id="340" r:id="rId13"/>
    <p:sldId id="324" r:id="rId14"/>
    <p:sldId id="325" r:id="rId15"/>
    <p:sldId id="306" r:id="rId16"/>
    <p:sldId id="308" r:id="rId17"/>
    <p:sldId id="291" r:id="rId18"/>
    <p:sldId id="292" r:id="rId19"/>
    <p:sldId id="293" r:id="rId20"/>
    <p:sldId id="294" r:id="rId21"/>
    <p:sldId id="295" r:id="rId22"/>
    <p:sldId id="289" r:id="rId23"/>
    <p:sldId id="309" r:id="rId24"/>
    <p:sldId id="301" r:id="rId25"/>
    <p:sldId id="328" r:id="rId26"/>
    <p:sldId id="321" r:id="rId27"/>
    <p:sldId id="322" r:id="rId28"/>
    <p:sldId id="329" r:id="rId29"/>
    <p:sldId id="323" r:id="rId30"/>
    <p:sldId id="311" r:id="rId31"/>
    <p:sldId id="333" r:id="rId32"/>
    <p:sldId id="327" r:id="rId33"/>
    <p:sldId id="312" r:id="rId34"/>
    <p:sldId id="326" r:id="rId35"/>
    <p:sldId id="314" r:id="rId36"/>
    <p:sldId id="315" r:id="rId37"/>
    <p:sldId id="320" r:id="rId38"/>
    <p:sldId id="313" r:id="rId39"/>
    <p:sldId id="332" r:id="rId40"/>
    <p:sldId id="344" r:id="rId41"/>
    <p:sldId id="316" r:id="rId42"/>
    <p:sldId id="317" r:id="rId43"/>
    <p:sldId id="318" r:id="rId44"/>
    <p:sldId id="345" r:id="rId45"/>
    <p:sldId id="319" r:id="rId46"/>
    <p:sldId id="330" r:id="rId47"/>
    <p:sldId id="331" r:id="rId48"/>
    <p:sldId id="334" r:id="rId49"/>
    <p:sldId id="335" r:id="rId50"/>
    <p:sldId id="341" r:id="rId51"/>
    <p:sldId id="342" r:id="rId52"/>
    <p:sldId id="349" r:id="rId53"/>
    <p:sldId id="34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54598-12E5-4C3A-A0DC-6D6C7B65EF34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199F50-1166-43A6-B4DB-B40CC038D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01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"/>
            <a:ext cx="12192000" cy="675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8"/>
          <p:cNvSpPr txBox="1">
            <a:spLocks/>
          </p:cNvSpPr>
          <p:nvPr userDrawn="1"/>
        </p:nvSpPr>
        <p:spPr>
          <a:xfrm>
            <a:off x="711200" y="150814"/>
            <a:ext cx="10837333" cy="1830387"/>
          </a:xfrm>
          <a:prstGeom prst="rect">
            <a:avLst/>
          </a:prstGeom>
        </p:spPr>
        <p:txBody>
          <a:bodyPr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48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>
              <a:defRPr/>
            </a:pPr>
            <a:endParaRPr lang="en-US" sz="4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212" y="516686"/>
            <a:ext cx="10937537" cy="1470025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211" y="1907341"/>
            <a:ext cx="10567132" cy="1752600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197601"/>
            <a:ext cx="1030817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830E3337-8B54-45F4-943F-906D979D91EC}" type="datetimeFigureOut">
              <a:rPr lang="en-US"/>
              <a:pPr>
                <a:defRPr/>
              </a:pPr>
              <a:t>4/5/2019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01284" y="6197601"/>
            <a:ext cx="3860800" cy="365125"/>
          </a:xfr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84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11529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7ED9C8-F09A-4D9E-BEC0-4725162E21FF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60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15433" y="1300163"/>
            <a:ext cx="115824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>
                <a:solidFill>
                  <a:schemeClr val="tx2"/>
                </a:solidFill>
              </a:defRPr>
            </a:lvl1pPr>
            <a:lvl2pPr marL="742950" indent="-285750">
              <a:buFont typeface="Wingdings" charset="2"/>
              <a:buChar char="§"/>
              <a:defRPr>
                <a:solidFill>
                  <a:srgbClr val="474947"/>
                </a:solidFill>
              </a:defRPr>
            </a:lvl2pPr>
            <a:lvl3pPr marL="11430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3pPr>
            <a:lvl4pPr marL="16002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4pPr>
            <a:lvl5pPr marL="20574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22170C4-6BD8-4489-9F91-C63EEDA14082}" type="datetimeFigureOut">
              <a:rPr lang="en-US"/>
              <a:pPr>
                <a:defRPr/>
              </a:pPr>
              <a:t>4/5/2019</a:t>
            </a:fld>
            <a:r>
              <a:rPr lang="en-US"/>
              <a:t>  |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A99974A-A3EF-4496-998C-3FD77F9240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03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35DB9-16FD-49EC-AA02-BC9724417E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7141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716" y="-380896"/>
            <a:ext cx="5634751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795" y="3238504"/>
            <a:ext cx="2631838" cy="3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1097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0983" y="-380896"/>
            <a:ext cx="5638562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5302751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226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2743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8432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1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1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15880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3.w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8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817" y="6072189"/>
            <a:ext cx="12192001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1918" y="6286501"/>
            <a:ext cx="1134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1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2522C58-7C7F-44CC-ACB3-3736E7EA5158}" type="datetimeFigureOut">
              <a:rPr lang="en-US"/>
              <a:pPr>
                <a:defRPr/>
              </a:pPr>
              <a:t>4/5/2019</a:t>
            </a:fld>
            <a:r>
              <a:rPr lang="en-US"/>
              <a:t>  |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4418" y="6286501"/>
            <a:ext cx="420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1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" y="6286501"/>
            <a:ext cx="702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1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13863FB-E363-4E8A-97C5-21DE0C037D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2" name="TextBox 6"/>
          <p:cNvSpPr txBox="1">
            <a:spLocks noChangeArrowheads="1"/>
          </p:cNvSpPr>
          <p:nvPr/>
        </p:nvSpPr>
        <p:spPr bwMode="auto">
          <a:xfrm>
            <a:off x="1680634" y="1220788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sz="1800" smtClean="0"/>
          </a:p>
        </p:txBody>
      </p:sp>
    </p:spTree>
    <p:extLst>
      <p:ext uri="{BB962C8B-B14F-4D97-AF65-F5344CB8AC3E}">
        <p14:creationId xmlns:p14="http://schemas.microsoft.com/office/powerpoint/2010/main" val="2665173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0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2" y="381374"/>
            <a:ext cx="11429516" cy="761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6" y="1523761"/>
            <a:ext cx="11429516" cy="49528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0060" y="12203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791714"/>
              </p:ext>
            </p:extLst>
          </p:nvPr>
        </p:nvGraphicFramePr>
        <p:xfrm>
          <a:off x="11338079" y="6286515"/>
          <a:ext cx="663141" cy="38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Image" r:id="rId11" imgW="2279520" imgH="1310400" progId="Photoshop.Image.18">
                  <p:embed/>
                </p:oleObj>
              </mc:Choice>
              <mc:Fallback>
                <p:oleObj name="Image" r:id="rId11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338079" y="6286515"/>
                        <a:ext cx="663141" cy="38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20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</p:sldLayoutIdLst>
  <p:hf hdr="0" ftr="0" dt="0"/>
  <p:txStyles>
    <p:titleStyle>
      <a:lvl1pPr algn="l" defTabSz="609608" rtl="0" eaLnBrk="1" latinLnBrk="0" hangingPunct="1">
        <a:spcBef>
          <a:spcPct val="0"/>
        </a:spcBef>
        <a:buNone/>
        <a:defRPr sz="465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608" rtl="0" eaLnBrk="1" latinLnBrk="0" hangingPunct="1">
        <a:spcBef>
          <a:spcPct val="20000"/>
        </a:spcBef>
        <a:buFont typeface="Wingdings" charset="2"/>
        <a:buNone/>
        <a:defRPr sz="3810" kern="1200">
          <a:solidFill>
            <a:schemeClr val="tx2"/>
          </a:solidFill>
          <a:latin typeface="+mn-lt"/>
          <a:ea typeface="+mn-ea"/>
          <a:cs typeface="+mn-cs"/>
        </a:defRPr>
      </a:lvl1pPr>
      <a:lvl2pPr marL="609609" indent="0" algn="l" defTabSz="609608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218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26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434" indent="0" algn="l" defTabSz="609608" rtl="0" eaLnBrk="1" latinLnBrk="0" hangingPunct="1">
        <a:spcBef>
          <a:spcPct val="20000"/>
        </a:spcBef>
        <a:buFont typeface="Wingdings" charset="2"/>
        <a:buNone/>
        <a:defRPr sz="2117" kern="1200">
          <a:solidFill>
            <a:schemeClr val="tx2"/>
          </a:solidFill>
          <a:latin typeface="+mn-lt"/>
          <a:ea typeface="+mn-ea"/>
          <a:cs typeface="+mn-cs"/>
        </a:defRPr>
      </a:lvl5pPr>
      <a:lvl6pPr marL="3352848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6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64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73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2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6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9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381">
          <p15:clr>
            <a:srgbClr val="F26B43"/>
          </p15:clr>
        </p15:guide>
        <p15:guide id="4294967295" pos="3629">
          <p15:clr>
            <a:srgbClr val="F26B43"/>
          </p15:clr>
        </p15:guide>
        <p15:guide id="4294967295" pos="7030">
          <p15:clr>
            <a:srgbClr val="F26B43"/>
          </p15:clr>
        </p15:guide>
        <p15:guide id="4294967295" pos="227">
          <p15:clr>
            <a:srgbClr val="F26B43"/>
          </p15:clr>
        </p15:guide>
        <p15:guide id="4294967295" orient="horz" pos="227">
          <p15:clr>
            <a:srgbClr val="F26B43"/>
          </p15:clr>
        </p15:guide>
        <p15:guide id="4294967295" orient="horz" pos="680">
          <p15:clr>
            <a:srgbClr val="F26B43"/>
          </p15:clr>
        </p15:guide>
        <p15:guide id="4294967295" orient="horz" pos="907">
          <p15:clr>
            <a:srgbClr val="F26B43"/>
          </p15:clr>
        </p15:guide>
        <p15:guide id="4294967295" orient="horz" pos="3855">
          <p15:clr>
            <a:srgbClr val="F26B43"/>
          </p15:clr>
        </p15:guide>
        <p15:guide id="4294967295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pp.powerbi.com/groups/b88948b8-fa8d-4766-a489-ec7a75e67128/reports/04dcfaa5-ec52-443e-ba51-06bdda98c62a/ReportSection?pbi_source=PowerPoint" TargetMode="Externa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pp.powerbi.com/reports/d1f11f9f-f290-431d-99cd-afc0f19da114/ReportSection8?pbi_source=PowerPoint" TargetMode="Externa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pp.powerbi.com/reports/d1f11f9f-f290-431d-99cd-afc0f19da114/ReportSection4?pbi_source=PowerPoint" TargetMode="Externa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 err="1" smtClean="0"/>
              <a:t>PowerBI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1845734"/>
            <a:ext cx="9006840" cy="402336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186" y="320040"/>
            <a:ext cx="5249014" cy="524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286500"/>
            <a:ext cx="70326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A99974A-A3EF-4496-998C-3FD77F9240C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2" y="0"/>
            <a:ext cx="11371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8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Resume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840" y="1809750"/>
            <a:ext cx="4234216" cy="4234216"/>
          </a:xfrm>
        </p:spPr>
      </p:pic>
    </p:spTree>
    <p:extLst>
      <p:ext uri="{BB962C8B-B14F-4D97-AF65-F5344CB8AC3E}">
        <p14:creationId xmlns:p14="http://schemas.microsoft.com/office/powerpoint/2010/main" val="112017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2" y="0"/>
            <a:ext cx="11371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0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"/>
            <a:ext cx="121920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7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DBA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Get Data File Size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DB Inventory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SLA Meetings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Server Database Detail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DDL Events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324" y="1143353"/>
            <a:ext cx="4105275" cy="513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6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286500"/>
            <a:ext cx="70326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A99974A-A3EF-4496-998C-3FD77F9240C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438150"/>
            <a:ext cx="72199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0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286500"/>
            <a:ext cx="70326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A99974A-A3EF-4496-998C-3FD77F9240C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438150"/>
            <a:ext cx="72199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7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286500"/>
            <a:ext cx="70326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A99974A-A3EF-4496-998C-3FD77F9240C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438150"/>
            <a:ext cx="72199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4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286500"/>
            <a:ext cx="70326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A99974A-A3EF-4496-998C-3FD77F9240C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438150"/>
            <a:ext cx="72199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TJay Belt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109728" indent="0" eaLnBrk="1" fontAlgn="auto" hangingPunct="1">
              <a:spcAft>
                <a:spcPts val="0"/>
              </a:spcAft>
              <a:buClr>
                <a:schemeClr val="bg1">
                  <a:lumMod val="65000"/>
                </a:schemeClr>
              </a:buClr>
              <a:buNone/>
              <a:defRPr/>
            </a:pPr>
            <a:r>
              <a:rPr lang="en-US" dirty="0" smtClean="0">
                <a:ea typeface="+mn-ea"/>
              </a:rPr>
              <a:t>Database Administrator at Nature Sunshine</a:t>
            </a:r>
            <a:endParaRPr lang="en-US" dirty="0">
              <a:ea typeface="+mn-ea"/>
            </a:endParaRPr>
          </a:p>
          <a:p>
            <a:pPr marL="109728" indent="0" eaLnBrk="1" fontAlgn="auto" hangingPunct="1">
              <a:spcAft>
                <a:spcPts val="0"/>
              </a:spcAft>
              <a:buClr>
                <a:schemeClr val="bg1">
                  <a:lumMod val="65000"/>
                </a:schemeClr>
              </a:buClr>
              <a:buNone/>
              <a:defRPr/>
            </a:pPr>
            <a:endParaRPr lang="en-US" sz="1000" dirty="0"/>
          </a:p>
          <a:p>
            <a:pPr marL="109728" indent="0" eaLnBrk="1" fontAlgn="auto" hangingPunct="1">
              <a:spcAft>
                <a:spcPts val="0"/>
              </a:spcAft>
              <a:buClr>
                <a:schemeClr val="bg1">
                  <a:lumMod val="65000"/>
                </a:schemeClr>
              </a:buClr>
              <a:buNone/>
              <a:defRPr/>
            </a:pPr>
            <a:endParaRPr lang="en-US" sz="1000" dirty="0"/>
          </a:p>
          <a:p>
            <a:pPr marL="109728" indent="0" eaLnBrk="1" fontAlgn="auto" hangingPunct="1">
              <a:spcAft>
                <a:spcPts val="0"/>
              </a:spcAft>
              <a:buClr>
                <a:schemeClr val="bg1">
                  <a:lumMod val="65000"/>
                </a:schemeClr>
              </a:buClr>
              <a:buNone/>
              <a:defRPr/>
            </a:pPr>
            <a:r>
              <a:rPr lang="en-US" dirty="0" err="1" smtClean="0">
                <a:ea typeface="+mn-ea"/>
              </a:rPr>
              <a:t>eMail</a:t>
            </a:r>
            <a:r>
              <a:rPr lang="en-US" dirty="0" smtClean="0">
                <a:ea typeface="+mn-ea"/>
              </a:rPr>
              <a:t> </a:t>
            </a:r>
            <a:r>
              <a:rPr lang="en-US" dirty="0">
                <a:ea typeface="+mn-ea"/>
              </a:rPr>
              <a:t>me	</a:t>
            </a:r>
            <a:r>
              <a:rPr lang="en-US" dirty="0" smtClean="0">
                <a:ea typeface="+mn-ea"/>
              </a:rPr>
              <a:t>			</a:t>
            </a:r>
            <a:r>
              <a:rPr lang="en-US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TJayBelt@yahoo.com </a:t>
            </a:r>
          </a:p>
          <a:p>
            <a:pPr marL="109728" indent="0" eaLnBrk="1" fontAlgn="auto" hangingPunct="1">
              <a:spcAft>
                <a:spcPts val="0"/>
              </a:spcAft>
              <a:buClr>
                <a:schemeClr val="bg1">
                  <a:lumMod val="65000"/>
                </a:schemeClr>
              </a:buClr>
              <a:buNone/>
              <a:defRPr/>
            </a:pPr>
            <a:endParaRPr lang="en-US" dirty="0" smtClean="0">
              <a:ea typeface="+mn-ea"/>
            </a:endParaRPr>
          </a:p>
          <a:p>
            <a:pPr marL="109728" indent="0" eaLnBrk="1" fontAlgn="auto" hangingPunct="1">
              <a:spcAft>
                <a:spcPts val="0"/>
              </a:spcAft>
              <a:buClr>
                <a:schemeClr val="bg1">
                  <a:lumMod val="65000"/>
                </a:schemeClr>
              </a:buClr>
              <a:buNone/>
              <a:defRPr/>
            </a:pPr>
            <a:r>
              <a:rPr lang="en-US" dirty="0" smtClean="0">
                <a:ea typeface="+mn-ea"/>
              </a:rPr>
              <a:t>Read me     			</a:t>
            </a:r>
            <a:r>
              <a:rPr lang="en-US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http://tjaybelt.blogspot.com</a:t>
            </a:r>
          </a:p>
          <a:p>
            <a:pPr marL="109728" indent="0" eaLnBrk="1" fontAlgn="auto" hangingPunct="1">
              <a:spcAft>
                <a:spcPts val="0"/>
              </a:spcAft>
              <a:buClr>
                <a:schemeClr val="bg1">
                  <a:lumMod val="65000"/>
                </a:schemeClr>
              </a:buClr>
              <a:buNone/>
              <a:defRPr/>
            </a:pPr>
            <a:endParaRPr lang="en-US" dirty="0" smtClean="0">
              <a:ea typeface="+mn-ea"/>
            </a:endParaRPr>
          </a:p>
          <a:p>
            <a:pPr marL="109728" indent="0" eaLnBrk="1" fontAlgn="auto" hangingPunct="1">
              <a:spcAft>
                <a:spcPts val="0"/>
              </a:spcAft>
              <a:buClr>
                <a:schemeClr val="bg1">
                  <a:lumMod val="65000"/>
                </a:schemeClr>
              </a:buClr>
              <a:buNone/>
              <a:defRPr/>
            </a:pPr>
            <a:r>
              <a:rPr lang="en-US" dirty="0" smtClean="0">
                <a:ea typeface="+mn-ea"/>
              </a:rPr>
              <a:t>Follow me				</a:t>
            </a:r>
            <a:r>
              <a:rPr 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@</a:t>
            </a:r>
            <a:r>
              <a:rPr lang="en-US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tjaybelt</a:t>
            </a: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826875" y="6248400"/>
            <a:ext cx="36512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6A6A6"/>
              </a:buClr>
              <a:buFont typeface="Arial" panose="020B0604020202020204" pitchFamily="34" charset="0"/>
              <a:buChar char="•"/>
              <a:defRPr sz="3000">
                <a:solidFill>
                  <a:schemeClr val="tx2"/>
                </a:solidFill>
                <a:latin typeface="Source Sans Pro"/>
                <a:ea typeface="Source Sans Pro"/>
                <a:cs typeface="Source Sans Pro"/>
              </a:defRPr>
            </a:lvl1pPr>
            <a:lvl2pPr marL="742950" indent="-285750">
              <a:spcBef>
                <a:spcPct val="20000"/>
              </a:spcBef>
              <a:buClr>
                <a:srgbClr val="A6A6A6"/>
              </a:buClr>
              <a:buFont typeface="Arial" panose="020B0604020202020204" pitchFamily="34" charset="0"/>
              <a:buChar char="•"/>
              <a:defRPr sz="2600">
                <a:solidFill>
                  <a:schemeClr val="tx2"/>
                </a:solidFill>
                <a:latin typeface="Source Sans Pro"/>
                <a:ea typeface="Source Sans Pro"/>
                <a:cs typeface="Source Sans Pro"/>
              </a:defRPr>
            </a:lvl2pPr>
            <a:lvl3pPr marL="1143000" indent="-228600">
              <a:spcBef>
                <a:spcPct val="20000"/>
              </a:spcBef>
              <a:buClr>
                <a:srgbClr val="A6A6A6"/>
              </a:buClr>
              <a:buFont typeface="Arial" panose="020B0604020202020204" pitchFamily="34" charset="0"/>
              <a:buChar char="•"/>
              <a:defRPr sz="2200">
                <a:solidFill>
                  <a:schemeClr val="tx2"/>
                </a:solidFill>
                <a:latin typeface="Source Sans Pro"/>
                <a:ea typeface="Source Sans Pro"/>
                <a:cs typeface="Source Sans Pro"/>
              </a:defRPr>
            </a:lvl3pPr>
            <a:lvl4pPr marL="1600200" indent="-228600">
              <a:spcBef>
                <a:spcPct val="20000"/>
              </a:spcBef>
              <a:buClr>
                <a:srgbClr val="A6A6A6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Source Sans Pro"/>
                <a:ea typeface="Source Sans Pro"/>
                <a:cs typeface="Source Sans Pro"/>
              </a:defRPr>
            </a:lvl4pPr>
            <a:lvl5pPr marL="2057400" indent="-228600">
              <a:spcBef>
                <a:spcPct val="20000"/>
              </a:spcBef>
              <a:buClr>
                <a:srgbClr val="A6A6A6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Source Sans Pro"/>
                <a:ea typeface="Source Sans Pro"/>
                <a:cs typeface="Source Sans Pro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Source Sans Pro"/>
                <a:ea typeface="Source Sans Pro"/>
                <a:cs typeface="Source Sans Pro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Source Sans Pro"/>
                <a:ea typeface="Source Sans Pro"/>
                <a:cs typeface="Source Sans Pro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Source Sans Pro"/>
                <a:ea typeface="Source Sans Pro"/>
                <a:cs typeface="Source Sans Pro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Source Sans Pro"/>
                <a:ea typeface="Source Sans Pro"/>
                <a:cs typeface="Source Sans Pro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9A7FA3E-AF22-4A9D-AF06-AD4BA4AABDD1}" type="slidenum">
              <a:rPr lang="en-US" altLang="en-US"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1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1" name="Picture 25" descr="http://icons.iconarchive.com/icons/igh0zt/ios7-style-metro-ui/512/MetroUI-Google-Blogger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29" y="4182877"/>
            <a:ext cx="3556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21" descr="http://www.bycrowds.com/static/images/ema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29" y="2676313"/>
            <a:ext cx="40322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31" descr="http://www.fascinatingnigeria.net/js/social_twit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29" y="5452580"/>
            <a:ext cx="3556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88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286500"/>
            <a:ext cx="70326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A99974A-A3EF-4496-998C-3FD77F9240C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22" y="365760"/>
            <a:ext cx="10707757" cy="61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1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11" y="0"/>
            <a:ext cx="11231137" cy="67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6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 Meeting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5" y="1219200"/>
            <a:ext cx="7715250" cy="5638800"/>
          </a:xfrm>
        </p:spPr>
      </p:pic>
    </p:spTree>
    <p:extLst>
      <p:ext uri="{BB962C8B-B14F-4D97-AF65-F5344CB8AC3E}">
        <p14:creationId xmlns:p14="http://schemas.microsoft.com/office/powerpoint/2010/main" val="159499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2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 Meeting - </a:t>
            </a:r>
            <a:r>
              <a:rPr lang="en-US" dirty="0" smtClean="0"/>
              <a:t>Cluster </a:t>
            </a:r>
            <a:r>
              <a:rPr lang="en-US" dirty="0" smtClean="0"/>
              <a:t>Failovers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2" y="2095500"/>
            <a:ext cx="1666875" cy="3810000"/>
          </a:xfrm>
        </p:spPr>
      </p:pic>
    </p:spTree>
    <p:extLst>
      <p:ext uri="{BB962C8B-B14F-4D97-AF65-F5344CB8AC3E}">
        <p14:creationId xmlns:p14="http://schemas.microsoft.com/office/powerpoint/2010/main" val="96068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2381250"/>
            <a:ext cx="4038600" cy="2095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610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0" y="1762125"/>
            <a:ext cx="3009900" cy="33337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048250" y="4248150"/>
            <a:ext cx="1952625" cy="4953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 Meeting - Cluster </a:t>
            </a:r>
            <a:r>
              <a:rPr lang="en-US" dirty="0" smtClean="0"/>
              <a:t>Failovers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became </a:t>
            </a:r>
            <a:r>
              <a:rPr lang="en-US" b="1" dirty="0" smtClean="0"/>
              <a:t>Uptime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6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827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DBA SLA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2" y="0"/>
            <a:ext cx="11371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https://sqlsaturdayfiles.blob.core.windows.net/872/EventSponsor_13495.png">
            <a:extLst>
              <a:ext uri="{FF2B5EF4-FFF2-40B4-BE49-F238E27FC236}">
                <a16:creationId xmlns:a16="http://schemas.microsoft.com/office/drawing/2014/main" xmlns="" id="{BB874187-D1B7-4389-8C1F-9080FB3E9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511" y="770458"/>
            <a:ext cx="4254338" cy="15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739A4A-EBE9-440A-9DD0-F8B074054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the sponsors!!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B99BD63-F10F-4832-883D-88858E871014}"/>
              </a:ext>
            </a:extLst>
          </p:cNvPr>
          <p:cNvSpPr txBox="1"/>
          <p:nvPr/>
        </p:nvSpPr>
        <p:spPr>
          <a:xfrm>
            <a:off x="487107" y="1468381"/>
            <a:ext cx="30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Global Partner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xmlns="" id="{2A7BC07A-C039-4C19-9F2D-2DA0C9520DB2}"/>
              </a:ext>
            </a:extLst>
          </p:cNvPr>
          <p:cNvSpPr txBox="1"/>
          <p:nvPr/>
        </p:nvSpPr>
        <p:spPr>
          <a:xfrm>
            <a:off x="534732" y="2434475"/>
            <a:ext cx="117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Gold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xmlns="" id="{0075C92A-414A-446A-9F71-3D4842E97A2F}"/>
              </a:ext>
            </a:extLst>
          </p:cNvPr>
          <p:cNvSpPr txBox="1"/>
          <p:nvPr/>
        </p:nvSpPr>
        <p:spPr>
          <a:xfrm>
            <a:off x="534732" y="3348861"/>
            <a:ext cx="117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Silver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A440AA-5968-4391-8564-EA0C0EDE9DC6}"/>
              </a:ext>
            </a:extLst>
          </p:cNvPr>
          <p:cNvSpPr txBox="1"/>
          <p:nvPr/>
        </p:nvSpPr>
        <p:spPr>
          <a:xfrm>
            <a:off x="530646" y="4241474"/>
            <a:ext cx="129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Bronze</a:t>
            </a:r>
          </a:p>
        </p:txBody>
      </p:sp>
      <p:pic>
        <p:nvPicPr>
          <p:cNvPr id="12" name="Picture 11" descr="Screen Clipping">
            <a:extLst>
              <a:ext uri="{FF2B5EF4-FFF2-40B4-BE49-F238E27FC236}">
                <a16:creationId xmlns:a16="http://schemas.microsoft.com/office/drawing/2014/main" xmlns="" id="{BC6F4454-4239-4291-B9CB-3C600348F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405" y="5711105"/>
            <a:ext cx="2150378" cy="653214"/>
          </a:xfrm>
          <a:prstGeom prst="rect">
            <a:avLst/>
          </a:prstGeom>
        </p:spPr>
      </p:pic>
      <p:sp>
        <p:nvSpPr>
          <p:cNvPr id="15" name="TextBox 25">
            <a:extLst>
              <a:ext uri="{FF2B5EF4-FFF2-40B4-BE49-F238E27FC236}">
                <a16:creationId xmlns:a16="http://schemas.microsoft.com/office/drawing/2014/main" xmlns="" id="{0726A4DB-105C-4F8A-B53C-4441E700F89B}"/>
              </a:ext>
            </a:extLst>
          </p:cNvPr>
          <p:cNvSpPr txBox="1"/>
          <p:nvPr/>
        </p:nvSpPr>
        <p:spPr>
          <a:xfrm>
            <a:off x="539192" y="5068978"/>
            <a:ext cx="129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Pass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1FE49994-8204-4E80-8348-29463F7972A4}"/>
              </a:ext>
            </a:extLst>
          </p:cNvPr>
          <p:cNvCxnSpPr>
            <a:cxnSpLocks/>
          </p:cNvCxnSpPr>
          <p:nvPr/>
        </p:nvCxnSpPr>
        <p:spPr>
          <a:xfrm>
            <a:off x="487108" y="2127243"/>
            <a:ext cx="9501252" cy="0"/>
          </a:xfrm>
          <a:prstGeom prst="line">
            <a:avLst/>
          </a:prstGeom>
          <a:ln w="3175">
            <a:solidFill>
              <a:srgbClr val="7A9F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A4E04843-F29A-4617-8396-DC9233339338}"/>
              </a:ext>
            </a:extLst>
          </p:cNvPr>
          <p:cNvCxnSpPr>
            <a:cxnSpLocks/>
          </p:cNvCxnSpPr>
          <p:nvPr/>
        </p:nvCxnSpPr>
        <p:spPr>
          <a:xfrm>
            <a:off x="514433" y="3063399"/>
            <a:ext cx="9501252" cy="0"/>
          </a:xfrm>
          <a:prstGeom prst="line">
            <a:avLst/>
          </a:prstGeom>
          <a:ln w="3175">
            <a:solidFill>
              <a:srgbClr val="7A9F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1231EFCA-E7B2-40B8-A449-96DD26457A93}"/>
              </a:ext>
            </a:extLst>
          </p:cNvPr>
          <p:cNvCxnSpPr>
            <a:cxnSpLocks/>
          </p:cNvCxnSpPr>
          <p:nvPr/>
        </p:nvCxnSpPr>
        <p:spPr>
          <a:xfrm>
            <a:off x="514432" y="3999556"/>
            <a:ext cx="9501252" cy="0"/>
          </a:xfrm>
          <a:prstGeom prst="line">
            <a:avLst/>
          </a:prstGeom>
          <a:ln w="3175">
            <a:solidFill>
              <a:srgbClr val="7A9F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08B9FF93-8D47-4360-893D-098BE77663FE}"/>
              </a:ext>
            </a:extLst>
          </p:cNvPr>
          <p:cNvCxnSpPr>
            <a:cxnSpLocks/>
          </p:cNvCxnSpPr>
          <p:nvPr/>
        </p:nvCxnSpPr>
        <p:spPr>
          <a:xfrm>
            <a:off x="514431" y="4846291"/>
            <a:ext cx="9501252" cy="0"/>
          </a:xfrm>
          <a:prstGeom prst="line">
            <a:avLst/>
          </a:prstGeom>
          <a:ln w="3175">
            <a:solidFill>
              <a:srgbClr val="7A9F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BF0F8850-9017-4BBE-97FD-6D77E7FEB0DB}"/>
              </a:ext>
            </a:extLst>
          </p:cNvPr>
          <p:cNvCxnSpPr>
            <a:cxnSpLocks/>
          </p:cNvCxnSpPr>
          <p:nvPr/>
        </p:nvCxnSpPr>
        <p:spPr>
          <a:xfrm>
            <a:off x="514431" y="5658148"/>
            <a:ext cx="9501252" cy="0"/>
          </a:xfrm>
          <a:prstGeom prst="line">
            <a:avLst/>
          </a:prstGeom>
          <a:ln w="3175">
            <a:solidFill>
              <a:srgbClr val="7A9F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733B5F7C-F7B6-4902-A34C-80A13768F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10" y="3352855"/>
            <a:ext cx="2802295" cy="443529"/>
          </a:xfrm>
          <a:prstGeom prst="rect">
            <a:avLst/>
          </a:prstGeom>
        </p:spPr>
      </p:pic>
      <p:sp>
        <p:nvSpPr>
          <p:cNvPr id="23" name="TextBox 29">
            <a:extLst>
              <a:ext uri="{FF2B5EF4-FFF2-40B4-BE49-F238E27FC236}">
                <a16:creationId xmlns:a16="http://schemas.microsoft.com/office/drawing/2014/main" xmlns="" id="{880AEAEF-5A23-476C-9010-42015414FB44}"/>
              </a:ext>
            </a:extLst>
          </p:cNvPr>
          <p:cNvSpPr txBox="1"/>
          <p:nvPr/>
        </p:nvSpPr>
        <p:spPr>
          <a:xfrm>
            <a:off x="539192" y="5850358"/>
            <a:ext cx="129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Venue</a:t>
            </a:r>
          </a:p>
        </p:txBody>
      </p:sp>
      <p:pic>
        <p:nvPicPr>
          <p:cNvPr id="27" name="Picture 4" descr="https://www.xtivia.com/media/xtivia-trusted-tech-partner-logo.png">
            <a:extLst>
              <a:ext uri="{FF2B5EF4-FFF2-40B4-BE49-F238E27FC236}">
                <a16:creationId xmlns:a16="http://schemas.microsoft.com/office/drawing/2014/main" xmlns="" id="{20DDE84E-B198-46B0-9802-B79B9725A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929" y="2315848"/>
            <a:ext cx="2848676" cy="61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https://s3.amazonaws.com/grover-public-assets/groverdb+logo_blue+type+no+background.png">
            <a:extLst>
              <a:ext uri="{FF2B5EF4-FFF2-40B4-BE49-F238E27FC236}">
                <a16:creationId xmlns:a16="http://schemas.microsoft.com/office/drawing/2014/main" xmlns="" id="{015A02D0-39B9-4DDA-B74A-DB7FC8650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273" y="3063981"/>
            <a:ext cx="2964569" cy="102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 descr="https://sensibledataintegrations.com/wp-content/uploads/2016/12/data_integrations_2.png">
            <a:extLst>
              <a:ext uri="{FF2B5EF4-FFF2-40B4-BE49-F238E27FC236}">
                <a16:creationId xmlns:a16="http://schemas.microsoft.com/office/drawing/2014/main" xmlns="" id="{5EC9D957-153A-4553-81DA-86D61E63D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930" y="4088988"/>
            <a:ext cx="2768527" cy="59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https://www.pass.org/Portals/_default/Skins/pass-2016/images/pass-logo-2016.png">
            <a:extLst>
              <a:ext uri="{FF2B5EF4-FFF2-40B4-BE49-F238E27FC236}">
                <a16:creationId xmlns:a16="http://schemas.microsoft.com/office/drawing/2014/main" xmlns="" id="{840E0CFE-43B3-441D-83A9-7403332D4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310" y="4978343"/>
            <a:ext cx="1560909" cy="58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8CE22577-880A-4854-BEA4-BAD96249ED4D}"/>
              </a:ext>
            </a:extLst>
          </p:cNvPr>
          <p:cNvGrpSpPr/>
          <p:nvPr/>
        </p:nvGrpSpPr>
        <p:grpSpPr>
          <a:xfrm>
            <a:off x="9550988" y="6163210"/>
            <a:ext cx="2641012" cy="555036"/>
            <a:chOff x="9024938" y="5823697"/>
            <a:chExt cx="2495550" cy="52446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ED42519D-72FD-40A6-9BD1-800E1A479C9E}"/>
                </a:ext>
              </a:extLst>
            </p:cNvPr>
            <p:cNvSpPr/>
            <p:nvPr/>
          </p:nvSpPr>
          <p:spPr>
            <a:xfrm>
              <a:off x="10447020" y="5823697"/>
              <a:ext cx="1013460" cy="36934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540" dirty="0">
                <a:solidFill>
                  <a:schemeClr val="accent1"/>
                </a:solidFill>
              </a:endParaRPr>
            </a:p>
          </p:txBody>
        </p:sp>
        <p:pic>
          <p:nvPicPr>
            <p:cNvPr id="39" name="Picture 38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F0EAF42D-F526-4177-9F84-16AA92143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24938" y="5957637"/>
              <a:ext cx="2495550" cy="390525"/>
            </a:xfrm>
            <a:prstGeom prst="rect">
              <a:avLst/>
            </a:prstGeom>
          </p:spPr>
        </p:pic>
      </p:grpSp>
      <p:pic>
        <p:nvPicPr>
          <p:cNvPr id="3074" name="Picture 2" descr="https://www.quest.com/images/shared/quest-logo.png">
            <a:extLst>
              <a:ext uri="{FF2B5EF4-FFF2-40B4-BE49-F238E27FC236}">
                <a16:creationId xmlns:a16="http://schemas.microsoft.com/office/drawing/2014/main" xmlns="" id="{8F30A2C9-C3E4-4E7E-8551-091DE140E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895" y="3235689"/>
            <a:ext cx="2517770" cy="67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6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1" y="248003"/>
            <a:ext cx="11734616" cy="635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9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 Meeting - Database </a:t>
            </a:r>
            <a:r>
              <a:rPr lang="en-US" dirty="0" smtClean="0"/>
              <a:t>Counts and Sizes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628900"/>
            <a:ext cx="3810000" cy="2743200"/>
          </a:xfrm>
        </p:spPr>
      </p:pic>
    </p:spTree>
    <p:extLst>
      <p:ext uri="{BB962C8B-B14F-4D97-AF65-F5344CB8AC3E}">
        <p14:creationId xmlns:p14="http://schemas.microsoft.com/office/powerpoint/2010/main" val="35949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DBA SLA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2" y="0"/>
            <a:ext cx="11371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 Meeting - Jobs </a:t>
            </a:r>
            <a:r>
              <a:rPr lang="en-US" dirty="0" smtClean="0"/>
              <a:t>Ran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25" y="1428750"/>
            <a:ext cx="5070249" cy="4953000"/>
          </a:xfrm>
        </p:spPr>
      </p:pic>
    </p:spTree>
    <p:extLst>
      <p:ext uri="{BB962C8B-B14F-4D97-AF65-F5344CB8AC3E}">
        <p14:creationId xmlns:p14="http://schemas.microsoft.com/office/powerpoint/2010/main" val="337618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DBA SLA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4" y="157942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1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DBA SLA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063" y="381374"/>
            <a:ext cx="4051887" cy="593883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415214" y="2366963"/>
            <a:ext cx="971550" cy="295275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03" y="390899"/>
            <a:ext cx="3991619" cy="573386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095625" y="2386013"/>
            <a:ext cx="923925" cy="295275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109" y="381374"/>
            <a:ext cx="3762723" cy="57150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1843147" y="1506260"/>
            <a:ext cx="581025" cy="295275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7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013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DBA SLA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2" y="0"/>
            <a:ext cx="11371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7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7089"/>
            <a:ext cx="11925300" cy="645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2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 Meeting - Report </a:t>
            </a:r>
            <a:r>
              <a:rPr lang="en-US" dirty="0" smtClean="0"/>
              <a:t>Executions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25" y="1428750"/>
            <a:ext cx="5070249" cy="4953000"/>
          </a:xfrm>
        </p:spPr>
      </p:pic>
    </p:spTree>
    <p:extLst>
      <p:ext uri="{BB962C8B-B14F-4D97-AF65-F5344CB8AC3E}">
        <p14:creationId xmlns:p14="http://schemas.microsoft.com/office/powerpoint/2010/main" val="78328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I use PowerBI?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928937"/>
            <a:ext cx="2143125" cy="2143125"/>
          </a:xfrm>
        </p:spPr>
      </p:pic>
    </p:spTree>
    <p:extLst>
      <p:ext uri="{BB962C8B-B14F-4D97-AF65-F5344CB8AC3E}">
        <p14:creationId xmlns:p14="http://schemas.microsoft.com/office/powerpoint/2010/main" val="52210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DBA SLA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2" y="0"/>
            <a:ext cx="11371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8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DBA SLA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2" y="0"/>
            <a:ext cx="11371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9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DBA SLA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2" y="0"/>
            <a:ext cx="11371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 Meeting - Backups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25" y="1428750"/>
            <a:ext cx="5070249" cy="4953000"/>
          </a:xfrm>
        </p:spPr>
      </p:pic>
    </p:spTree>
    <p:extLst>
      <p:ext uri="{BB962C8B-B14F-4D97-AF65-F5344CB8AC3E}">
        <p14:creationId xmlns:p14="http://schemas.microsoft.com/office/powerpoint/2010/main" val="118408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DBA SLA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2" y="0"/>
            <a:ext cx="11371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5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</a:t>
            </a:r>
            <a:r>
              <a:rPr lang="en-US" dirty="0" smtClean="0"/>
              <a:t>Database Detail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3062287"/>
            <a:ext cx="2857500" cy="1876425"/>
          </a:xfrm>
        </p:spPr>
      </p:pic>
    </p:spTree>
    <p:extLst>
      <p:ext uri="{BB962C8B-B14F-4D97-AF65-F5344CB8AC3E}">
        <p14:creationId xmlns:p14="http://schemas.microsoft.com/office/powerpoint/2010/main" val="138031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0" y="137230"/>
            <a:ext cx="12048067" cy="65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DDL Events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25" y="2790825"/>
            <a:ext cx="3105150" cy="2419350"/>
          </a:xfrm>
        </p:spPr>
      </p:pic>
    </p:spTree>
    <p:extLst>
      <p:ext uri="{BB962C8B-B14F-4D97-AF65-F5344CB8AC3E}">
        <p14:creationId xmlns:p14="http://schemas.microsoft.com/office/powerpoint/2010/main" val="268777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1" y="204390"/>
            <a:ext cx="11896725" cy="64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3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GPS Events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406" y="1143353"/>
            <a:ext cx="3815438" cy="507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9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DBA Task List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362" y="583366"/>
            <a:ext cx="4071938" cy="6141284"/>
          </a:xfrm>
        </p:spPr>
      </p:pic>
    </p:spTree>
    <p:extLst>
      <p:ext uri="{BB962C8B-B14F-4D97-AF65-F5344CB8AC3E}">
        <p14:creationId xmlns:p14="http://schemas.microsoft.com/office/powerpoint/2010/main" val="111918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4" y="143271"/>
            <a:ext cx="11692348" cy="633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3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https://sqlsaturdayfiles.blob.core.windows.net/872/EventSponsor_13495.png">
            <a:extLst>
              <a:ext uri="{FF2B5EF4-FFF2-40B4-BE49-F238E27FC236}">
                <a16:creationId xmlns:a16="http://schemas.microsoft.com/office/drawing/2014/main" xmlns="" id="{BB874187-D1B7-4389-8C1F-9080FB3E9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511" y="770458"/>
            <a:ext cx="4254338" cy="15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739A4A-EBE9-440A-9DD0-F8B074054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the sponsors!!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B99BD63-F10F-4832-883D-88858E871014}"/>
              </a:ext>
            </a:extLst>
          </p:cNvPr>
          <p:cNvSpPr txBox="1"/>
          <p:nvPr/>
        </p:nvSpPr>
        <p:spPr>
          <a:xfrm>
            <a:off x="487107" y="1468381"/>
            <a:ext cx="30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Global Partner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xmlns="" id="{2A7BC07A-C039-4C19-9F2D-2DA0C9520DB2}"/>
              </a:ext>
            </a:extLst>
          </p:cNvPr>
          <p:cNvSpPr txBox="1"/>
          <p:nvPr/>
        </p:nvSpPr>
        <p:spPr>
          <a:xfrm>
            <a:off x="534732" y="2434475"/>
            <a:ext cx="117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Gold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xmlns="" id="{0075C92A-414A-446A-9F71-3D4842E97A2F}"/>
              </a:ext>
            </a:extLst>
          </p:cNvPr>
          <p:cNvSpPr txBox="1"/>
          <p:nvPr/>
        </p:nvSpPr>
        <p:spPr>
          <a:xfrm>
            <a:off x="534732" y="3348861"/>
            <a:ext cx="117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Silver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A440AA-5968-4391-8564-EA0C0EDE9DC6}"/>
              </a:ext>
            </a:extLst>
          </p:cNvPr>
          <p:cNvSpPr txBox="1"/>
          <p:nvPr/>
        </p:nvSpPr>
        <p:spPr>
          <a:xfrm>
            <a:off x="530646" y="4241474"/>
            <a:ext cx="129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Bronze</a:t>
            </a:r>
          </a:p>
        </p:txBody>
      </p:sp>
      <p:pic>
        <p:nvPicPr>
          <p:cNvPr id="12" name="Picture 11" descr="Screen Clipping">
            <a:extLst>
              <a:ext uri="{FF2B5EF4-FFF2-40B4-BE49-F238E27FC236}">
                <a16:creationId xmlns:a16="http://schemas.microsoft.com/office/drawing/2014/main" xmlns="" id="{BC6F4454-4239-4291-B9CB-3C600348F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405" y="5711105"/>
            <a:ext cx="2150378" cy="653214"/>
          </a:xfrm>
          <a:prstGeom prst="rect">
            <a:avLst/>
          </a:prstGeom>
        </p:spPr>
      </p:pic>
      <p:sp>
        <p:nvSpPr>
          <p:cNvPr id="15" name="TextBox 25">
            <a:extLst>
              <a:ext uri="{FF2B5EF4-FFF2-40B4-BE49-F238E27FC236}">
                <a16:creationId xmlns:a16="http://schemas.microsoft.com/office/drawing/2014/main" xmlns="" id="{0726A4DB-105C-4F8A-B53C-4441E700F89B}"/>
              </a:ext>
            </a:extLst>
          </p:cNvPr>
          <p:cNvSpPr txBox="1"/>
          <p:nvPr/>
        </p:nvSpPr>
        <p:spPr>
          <a:xfrm>
            <a:off x="539192" y="5068978"/>
            <a:ext cx="129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Pass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1FE49994-8204-4E80-8348-29463F7972A4}"/>
              </a:ext>
            </a:extLst>
          </p:cNvPr>
          <p:cNvCxnSpPr>
            <a:cxnSpLocks/>
          </p:cNvCxnSpPr>
          <p:nvPr/>
        </p:nvCxnSpPr>
        <p:spPr>
          <a:xfrm>
            <a:off x="487108" y="2127243"/>
            <a:ext cx="9501252" cy="0"/>
          </a:xfrm>
          <a:prstGeom prst="line">
            <a:avLst/>
          </a:prstGeom>
          <a:ln w="3175">
            <a:solidFill>
              <a:srgbClr val="7A9F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A4E04843-F29A-4617-8396-DC9233339338}"/>
              </a:ext>
            </a:extLst>
          </p:cNvPr>
          <p:cNvCxnSpPr>
            <a:cxnSpLocks/>
          </p:cNvCxnSpPr>
          <p:nvPr/>
        </p:nvCxnSpPr>
        <p:spPr>
          <a:xfrm>
            <a:off x="514433" y="3063399"/>
            <a:ext cx="9501252" cy="0"/>
          </a:xfrm>
          <a:prstGeom prst="line">
            <a:avLst/>
          </a:prstGeom>
          <a:ln w="3175">
            <a:solidFill>
              <a:srgbClr val="7A9F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1231EFCA-E7B2-40B8-A449-96DD26457A93}"/>
              </a:ext>
            </a:extLst>
          </p:cNvPr>
          <p:cNvCxnSpPr>
            <a:cxnSpLocks/>
          </p:cNvCxnSpPr>
          <p:nvPr/>
        </p:nvCxnSpPr>
        <p:spPr>
          <a:xfrm>
            <a:off x="514432" y="3999556"/>
            <a:ext cx="9501252" cy="0"/>
          </a:xfrm>
          <a:prstGeom prst="line">
            <a:avLst/>
          </a:prstGeom>
          <a:ln w="3175">
            <a:solidFill>
              <a:srgbClr val="7A9F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08B9FF93-8D47-4360-893D-098BE77663FE}"/>
              </a:ext>
            </a:extLst>
          </p:cNvPr>
          <p:cNvCxnSpPr>
            <a:cxnSpLocks/>
          </p:cNvCxnSpPr>
          <p:nvPr/>
        </p:nvCxnSpPr>
        <p:spPr>
          <a:xfrm>
            <a:off x="514431" y="4846291"/>
            <a:ext cx="9501252" cy="0"/>
          </a:xfrm>
          <a:prstGeom prst="line">
            <a:avLst/>
          </a:prstGeom>
          <a:ln w="3175">
            <a:solidFill>
              <a:srgbClr val="7A9F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BF0F8850-9017-4BBE-97FD-6D77E7FEB0DB}"/>
              </a:ext>
            </a:extLst>
          </p:cNvPr>
          <p:cNvCxnSpPr>
            <a:cxnSpLocks/>
          </p:cNvCxnSpPr>
          <p:nvPr/>
        </p:nvCxnSpPr>
        <p:spPr>
          <a:xfrm>
            <a:off x="514431" y="5658148"/>
            <a:ext cx="9501252" cy="0"/>
          </a:xfrm>
          <a:prstGeom prst="line">
            <a:avLst/>
          </a:prstGeom>
          <a:ln w="3175">
            <a:solidFill>
              <a:srgbClr val="7A9F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733B5F7C-F7B6-4902-A34C-80A13768F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10" y="3352855"/>
            <a:ext cx="2802295" cy="443529"/>
          </a:xfrm>
          <a:prstGeom prst="rect">
            <a:avLst/>
          </a:prstGeom>
        </p:spPr>
      </p:pic>
      <p:sp>
        <p:nvSpPr>
          <p:cNvPr id="23" name="TextBox 29">
            <a:extLst>
              <a:ext uri="{FF2B5EF4-FFF2-40B4-BE49-F238E27FC236}">
                <a16:creationId xmlns:a16="http://schemas.microsoft.com/office/drawing/2014/main" xmlns="" id="{880AEAEF-5A23-476C-9010-42015414FB44}"/>
              </a:ext>
            </a:extLst>
          </p:cNvPr>
          <p:cNvSpPr txBox="1"/>
          <p:nvPr/>
        </p:nvSpPr>
        <p:spPr>
          <a:xfrm>
            <a:off x="539192" y="5850358"/>
            <a:ext cx="129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Venue</a:t>
            </a:r>
          </a:p>
        </p:txBody>
      </p:sp>
      <p:pic>
        <p:nvPicPr>
          <p:cNvPr id="27" name="Picture 4" descr="https://www.xtivia.com/media/xtivia-trusted-tech-partner-logo.png">
            <a:extLst>
              <a:ext uri="{FF2B5EF4-FFF2-40B4-BE49-F238E27FC236}">
                <a16:creationId xmlns:a16="http://schemas.microsoft.com/office/drawing/2014/main" xmlns="" id="{20DDE84E-B198-46B0-9802-B79B9725A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929" y="2315848"/>
            <a:ext cx="2848676" cy="61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https://s3.amazonaws.com/grover-public-assets/groverdb+logo_blue+type+no+background.png">
            <a:extLst>
              <a:ext uri="{FF2B5EF4-FFF2-40B4-BE49-F238E27FC236}">
                <a16:creationId xmlns:a16="http://schemas.microsoft.com/office/drawing/2014/main" xmlns="" id="{015A02D0-39B9-4DDA-B74A-DB7FC8650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273" y="3063981"/>
            <a:ext cx="2964569" cy="102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 descr="https://sensibledataintegrations.com/wp-content/uploads/2016/12/data_integrations_2.png">
            <a:extLst>
              <a:ext uri="{FF2B5EF4-FFF2-40B4-BE49-F238E27FC236}">
                <a16:creationId xmlns:a16="http://schemas.microsoft.com/office/drawing/2014/main" xmlns="" id="{5EC9D957-153A-4553-81DA-86D61E63D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930" y="4088988"/>
            <a:ext cx="2768527" cy="59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https://www.pass.org/Portals/_default/Skins/pass-2016/images/pass-logo-2016.png">
            <a:extLst>
              <a:ext uri="{FF2B5EF4-FFF2-40B4-BE49-F238E27FC236}">
                <a16:creationId xmlns:a16="http://schemas.microsoft.com/office/drawing/2014/main" xmlns="" id="{840E0CFE-43B3-441D-83A9-7403332D4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310" y="4978343"/>
            <a:ext cx="1560909" cy="58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8CE22577-880A-4854-BEA4-BAD96249ED4D}"/>
              </a:ext>
            </a:extLst>
          </p:cNvPr>
          <p:cNvGrpSpPr/>
          <p:nvPr/>
        </p:nvGrpSpPr>
        <p:grpSpPr>
          <a:xfrm>
            <a:off x="9550988" y="6163210"/>
            <a:ext cx="2641012" cy="555036"/>
            <a:chOff x="9024938" y="5823697"/>
            <a:chExt cx="2495550" cy="52446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ED42519D-72FD-40A6-9BD1-800E1A479C9E}"/>
                </a:ext>
              </a:extLst>
            </p:cNvPr>
            <p:cNvSpPr/>
            <p:nvPr/>
          </p:nvSpPr>
          <p:spPr>
            <a:xfrm>
              <a:off x="10447020" y="5823697"/>
              <a:ext cx="1013460" cy="36934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540" dirty="0">
                <a:solidFill>
                  <a:schemeClr val="accent1"/>
                </a:solidFill>
              </a:endParaRPr>
            </a:p>
          </p:txBody>
        </p:sp>
        <p:pic>
          <p:nvPicPr>
            <p:cNvPr id="39" name="Picture 38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F0EAF42D-F526-4177-9F84-16AA92143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24938" y="5957637"/>
              <a:ext cx="2495550" cy="390525"/>
            </a:xfrm>
            <a:prstGeom prst="rect">
              <a:avLst/>
            </a:prstGeom>
          </p:spPr>
        </p:pic>
      </p:grpSp>
      <p:pic>
        <p:nvPicPr>
          <p:cNvPr id="3074" name="Picture 2" descr="https://www.quest.com/images/shared/quest-logo.png">
            <a:extLst>
              <a:ext uri="{FF2B5EF4-FFF2-40B4-BE49-F238E27FC236}">
                <a16:creationId xmlns:a16="http://schemas.microsoft.com/office/drawing/2014/main" xmlns="" id="{8F30A2C9-C3E4-4E7E-8551-091DE140E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895" y="3235689"/>
            <a:ext cx="2517770" cy="67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54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4609"/>
            <a:ext cx="11033760" cy="663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 Movies?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9" y="1038224"/>
            <a:ext cx="7705725" cy="5265579"/>
          </a:xfrm>
        </p:spPr>
      </p:pic>
    </p:spTree>
    <p:extLst>
      <p:ext uri="{BB962C8B-B14F-4D97-AF65-F5344CB8AC3E}">
        <p14:creationId xmlns:p14="http://schemas.microsoft.com/office/powerpoint/2010/main" val="141616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9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Speaker Contributions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449" y="1055359"/>
            <a:ext cx="5153025" cy="5478791"/>
          </a:xfrm>
        </p:spPr>
      </p:pic>
    </p:spTree>
    <p:extLst>
      <p:ext uri="{BB962C8B-B14F-4D97-AF65-F5344CB8AC3E}">
        <p14:creationId xmlns:p14="http://schemas.microsoft.com/office/powerpoint/2010/main" val="199123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Saturday Powerpoint - New - SSG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QLSaturday 830 PowerPoint Template.potx" id="{8076345E-1EF6-4694-B5A9-516609EE2DFE}" vid="{F8B2E0FC-5CC8-473C-9CEA-2E6A4A2FF2B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66993</TotalTime>
  <Words>128</Words>
  <Application>Microsoft Office PowerPoint</Application>
  <PresentationFormat>Widescreen</PresentationFormat>
  <Paragraphs>61</Paragraphs>
  <Slides>52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Segoe UI</vt:lpstr>
      <vt:lpstr>Source Sans Pro</vt:lpstr>
      <vt:lpstr>Wingdings</vt:lpstr>
      <vt:lpstr>SQLSaturday Powerpoint - New - SSG</vt:lpstr>
      <vt:lpstr>SQLSatOslo 2016</vt:lpstr>
      <vt:lpstr>Image</vt:lpstr>
      <vt:lpstr>Let’s PowerBI</vt:lpstr>
      <vt:lpstr>TJay Belt</vt:lpstr>
      <vt:lpstr>Thank the sponsors!!</vt:lpstr>
      <vt:lpstr>Can I use PowerBI?</vt:lpstr>
      <vt:lpstr>DBA Task List</vt:lpstr>
      <vt:lpstr>PowerPoint Presentation</vt:lpstr>
      <vt:lpstr>Family Movies?</vt:lpstr>
      <vt:lpstr>PowerPoint Presentation</vt:lpstr>
      <vt:lpstr>Speaker Contributions</vt:lpstr>
      <vt:lpstr>PowerPoint Presentation</vt:lpstr>
      <vt:lpstr>My Resume</vt:lpstr>
      <vt:lpstr>PowerPoint Presentation</vt:lpstr>
      <vt:lpstr>PowerPoint Presentation</vt:lpstr>
      <vt:lpstr>PowerPoint Presentation</vt:lpstr>
      <vt:lpstr>DBA 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SLA Meeting</vt:lpstr>
      <vt:lpstr>PowerPoint Presentation</vt:lpstr>
      <vt:lpstr>SLA Meeting - Cluster Failovers</vt:lpstr>
      <vt:lpstr>PowerPoint Presentation</vt:lpstr>
      <vt:lpstr>PowerPoint Presentation</vt:lpstr>
      <vt:lpstr>SLA Meeting - Cluster Failovers  became Uptime</vt:lpstr>
      <vt:lpstr>PowerPoint Presentation</vt:lpstr>
      <vt:lpstr>DBA SLA</vt:lpstr>
      <vt:lpstr>PowerPoint Presentation</vt:lpstr>
      <vt:lpstr>SLA Meeting - Database Counts and Sizes</vt:lpstr>
      <vt:lpstr>DBA SLA</vt:lpstr>
      <vt:lpstr>SLA Meeting - Jobs Ran</vt:lpstr>
      <vt:lpstr>DBA SLA</vt:lpstr>
      <vt:lpstr>DBA SLA</vt:lpstr>
      <vt:lpstr>PowerPoint Presentation</vt:lpstr>
      <vt:lpstr>DBA SLA</vt:lpstr>
      <vt:lpstr>PowerPoint Presentation</vt:lpstr>
      <vt:lpstr>SLA Meeting - Report Executions</vt:lpstr>
      <vt:lpstr>DBA SLA</vt:lpstr>
      <vt:lpstr>DBA SLA</vt:lpstr>
      <vt:lpstr>DBA SLA</vt:lpstr>
      <vt:lpstr>SLA Meeting - Backups</vt:lpstr>
      <vt:lpstr>DBA SLA</vt:lpstr>
      <vt:lpstr>Server Database Detail</vt:lpstr>
      <vt:lpstr>PowerPoint Presentation</vt:lpstr>
      <vt:lpstr>DDL Events</vt:lpstr>
      <vt:lpstr>PowerPoint Presentation</vt:lpstr>
      <vt:lpstr>GPS Events</vt:lpstr>
      <vt:lpstr>PowerPoint Presentation</vt:lpstr>
      <vt:lpstr>PowerPoint Presentation</vt:lpstr>
      <vt:lpstr>Thank the sponsors!!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Tjay Belt</dc:creator>
  <cp:lastModifiedBy>Tjay Belt</cp:lastModifiedBy>
  <cp:revision>41</cp:revision>
  <dcterms:created xsi:type="dcterms:W3CDTF">2016-08-04T21:00:14Z</dcterms:created>
  <dcterms:modified xsi:type="dcterms:W3CDTF">2019-04-06T15:56:32Z</dcterms:modified>
</cp:coreProperties>
</file>